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58"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158DDC8-9C11-4403-A033-CF0E9371426A}"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2726DA7F-ABF6-4875-91AC-183679E88FAA}"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40587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58DDC8-9C11-4403-A033-CF0E9371426A}"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6DA7F-ABF6-4875-91AC-183679E88FAA}" type="slidenum">
              <a:rPr lang="en-US" smtClean="0"/>
              <a:t>‹#›</a:t>
            </a:fld>
            <a:endParaRPr lang="en-US"/>
          </a:p>
        </p:txBody>
      </p:sp>
    </p:spTree>
    <p:extLst>
      <p:ext uri="{BB962C8B-B14F-4D97-AF65-F5344CB8AC3E}">
        <p14:creationId xmlns:p14="http://schemas.microsoft.com/office/powerpoint/2010/main" val="1741646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58DDC8-9C11-4403-A033-CF0E9371426A}"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6DA7F-ABF6-4875-91AC-183679E88FAA}" type="slidenum">
              <a:rPr lang="en-US" smtClean="0"/>
              <a:t>‹#›</a:t>
            </a:fld>
            <a:endParaRPr lang="en-US"/>
          </a:p>
        </p:txBody>
      </p:sp>
    </p:spTree>
    <p:extLst>
      <p:ext uri="{BB962C8B-B14F-4D97-AF65-F5344CB8AC3E}">
        <p14:creationId xmlns:p14="http://schemas.microsoft.com/office/powerpoint/2010/main" val="2119994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58DDC8-9C11-4403-A033-CF0E9371426A}"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6DA7F-ABF6-4875-91AC-183679E88FAA}"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044480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158DDC8-9C11-4403-A033-CF0E9371426A}"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26DA7F-ABF6-4875-91AC-183679E88FAA}" type="slidenum">
              <a:rPr lang="en-US" smtClean="0"/>
              <a:t>‹#›</a:t>
            </a:fld>
            <a:endParaRPr lang="en-US"/>
          </a:p>
        </p:txBody>
      </p:sp>
    </p:spTree>
    <p:extLst>
      <p:ext uri="{BB962C8B-B14F-4D97-AF65-F5344CB8AC3E}">
        <p14:creationId xmlns:p14="http://schemas.microsoft.com/office/powerpoint/2010/main" val="4045296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158DDC8-9C11-4403-A033-CF0E9371426A}" type="datetimeFigureOut">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6DA7F-ABF6-4875-91AC-183679E88FAA}"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15199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58DDC8-9C11-4403-A033-CF0E9371426A}" type="datetimeFigureOut">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26DA7F-ABF6-4875-91AC-183679E88FAA}" type="slidenum">
              <a:rPr lang="en-US" smtClean="0"/>
              <a:t>‹#›</a:t>
            </a:fld>
            <a:endParaRPr lang="en-US"/>
          </a:p>
        </p:txBody>
      </p:sp>
    </p:spTree>
    <p:extLst>
      <p:ext uri="{BB962C8B-B14F-4D97-AF65-F5344CB8AC3E}">
        <p14:creationId xmlns:p14="http://schemas.microsoft.com/office/powerpoint/2010/main" val="3198841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158DDC8-9C11-4403-A033-CF0E9371426A}" type="datetimeFigureOut">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26DA7F-ABF6-4875-91AC-183679E88FAA}"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37823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158DDC8-9C11-4403-A033-CF0E9371426A}" type="datetimeFigureOut">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26DA7F-ABF6-4875-91AC-183679E88FAA}" type="slidenum">
              <a:rPr lang="en-US" smtClean="0"/>
              <a:t>‹#›</a:t>
            </a:fld>
            <a:endParaRPr lang="en-US"/>
          </a:p>
        </p:txBody>
      </p:sp>
    </p:spTree>
    <p:extLst>
      <p:ext uri="{BB962C8B-B14F-4D97-AF65-F5344CB8AC3E}">
        <p14:creationId xmlns:p14="http://schemas.microsoft.com/office/powerpoint/2010/main" val="789148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158DDC8-9C11-4403-A033-CF0E9371426A}" type="datetimeFigureOut">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6DA7F-ABF6-4875-91AC-183679E88FAA}" type="slidenum">
              <a:rPr lang="en-US" smtClean="0"/>
              <a:t>‹#›</a:t>
            </a:fld>
            <a:endParaRPr lang="en-US"/>
          </a:p>
        </p:txBody>
      </p:sp>
    </p:spTree>
    <p:extLst>
      <p:ext uri="{BB962C8B-B14F-4D97-AF65-F5344CB8AC3E}">
        <p14:creationId xmlns:p14="http://schemas.microsoft.com/office/powerpoint/2010/main" val="235245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158DDC8-9C11-4403-A033-CF0E9371426A}" type="datetimeFigureOut">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26DA7F-ABF6-4875-91AC-183679E88FAA}" type="slidenum">
              <a:rPr lang="en-US" smtClean="0"/>
              <a:t>‹#›</a:t>
            </a:fld>
            <a:endParaRPr lang="en-US"/>
          </a:p>
        </p:txBody>
      </p:sp>
    </p:spTree>
    <p:extLst>
      <p:ext uri="{BB962C8B-B14F-4D97-AF65-F5344CB8AC3E}">
        <p14:creationId xmlns:p14="http://schemas.microsoft.com/office/powerpoint/2010/main" val="958538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4158DDC8-9C11-4403-A033-CF0E9371426A}" type="datetimeFigureOut">
              <a:rPr lang="en-US" smtClean="0"/>
              <a:t>3/12/2024</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2726DA7F-ABF6-4875-91AC-183679E88FAA}"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783800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52" y="0"/>
            <a:ext cx="9144000" cy="1027522"/>
          </a:xfrm>
        </p:spPr>
        <p:txBody>
          <a:bodyPr/>
          <a:lstStyle/>
          <a:p>
            <a:r>
              <a:rPr lang="en-US" dirty="0" smtClean="0">
                <a:latin typeface="Times New Roman" panose="02020603050405020304" pitchFamily="18" charset="0"/>
                <a:cs typeface="Times New Roman" panose="02020603050405020304" pitchFamily="18" charset="0"/>
              </a:rPr>
              <a:t>Seoul Bike Sharing Data</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942680" y="4025245"/>
            <a:ext cx="7805394" cy="2705494"/>
          </a:xfrm>
        </p:spPr>
        <p:txBody>
          <a:bodyPr>
            <a:normAutofit/>
          </a:bodyPr>
          <a:lstStyle/>
          <a:p>
            <a:r>
              <a:rPr lang="en-US" sz="2800" dirty="0" smtClean="0">
                <a:latin typeface="Times New Roman" panose="02020603050405020304" pitchFamily="18" charset="0"/>
                <a:cs typeface="Times New Roman" panose="02020603050405020304" pitchFamily="18" charset="0"/>
              </a:rPr>
              <a:t>Arham Mehdi</a:t>
            </a:r>
          </a:p>
          <a:p>
            <a:r>
              <a:rPr lang="en-US" sz="2800" dirty="0" smtClean="0">
                <a:latin typeface="Times New Roman" panose="02020603050405020304" pitchFamily="18" charset="0"/>
                <a:cs typeface="Times New Roman" panose="02020603050405020304" pitchFamily="18" charset="0"/>
              </a:rPr>
              <a:t>Objective: Use linear regression to predict rented bike counts</a:t>
            </a:r>
            <a:endParaRPr lang="en-US" sz="2800" dirty="0">
              <a:latin typeface="Times New Roman" panose="02020603050405020304" pitchFamily="18" charset="0"/>
              <a:cs typeface="Times New Roman" panose="02020603050405020304" pitchFamily="18" charset="0"/>
            </a:endParaRPr>
          </a:p>
        </p:txBody>
      </p:sp>
      <p:pic>
        <p:nvPicPr>
          <p:cNvPr id="1026" name="Picture 2" descr="Seoul's public bike rental service becomes popular public transport system  | Aju Korea Daily Engli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068" y="1121790"/>
            <a:ext cx="7598006" cy="378014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00953797"/>
      </p:ext>
    </p:extLst>
  </p:cSld>
  <p:clrMapOvr>
    <a:masterClrMapping/>
  </p:clrMapOvr>
  <mc:AlternateContent xmlns:mc="http://schemas.openxmlformats.org/markup-compatibility/2006">
    <mc:Choice xmlns:p14="http://schemas.microsoft.com/office/powerpoint/2010/main" Requires="p14">
      <p:transition spd="slow" p14:dur="2000" advTm="43088"/>
    </mc:Choice>
    <mc:Fallback>
      <p:transition spd="slow" advTm="43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065" y="110473"/>
            <a:ext cx="7958331" cy="1077229"/>
          </a:xfrm>
        </p:spPr>
        <p:txBody>
          <a:bodyPr/>
          <a:lstStyle/>
          <a:p>
            <a:pPr algn="l"/>
            <a:r>
              <a:rPr lang="en-US" dirty="0" smtClean="0">
                <a:latin typeface="Times New Roman" panose="02020603050405020304" pitchFamily="18" charset="0"/>
                <a:cs typeface="Times New Roman" panose="02020603050405020304" pitchFamily="18" charset="0"/>
              </a:rPr>
              <a:t>Variables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102468" y="1800444"/>
            <a:ext cx="8185158" cy="4164659"/>
          </a:xfrm>
        </p:spPr>
        <p:txBody>
          <a:bodyPr>
            <a:normAutofit fontScale="25000" lnSpcReduction="20000"/>
          </a:bodyPr>
          <a:lstStyle/>
          <a:p>
            <a:pPr lvl="0"/>
            <a:r>
              <a:rPr lang="en-US" sz="6400" dirty="0">
                <a:latin typeface="Times New Roman" panose="02020603050405020304" pitchFamily="18" charset="0"/>
                <a:cs typeface="Times New Roman" panose="02020603050405020304" pitchFamily="18" charset="0"/>
              </a:rPr>
              <a:t>Rented Bike </a:t>
            </a:r>
            <a:r>
              <a:rPr lang="en-US" sz="6400" dirty="0" smtClean="0">
                <a:latin typeface="Times New Roman" panose="02020603050405020304" pitchFamily="18" charset="0"/>
                <a:cs typeface="Times New Roman" panose="02020603050405020304" pitchFamily="18" charset="0"/>
              </a:rPr>
              <a:t>Count (Dependent Variable)</a:t>
            </a:r>
          </a:p>
          <a:p>
            <a:pPr lvl="0"/>
            <a:r>
              <a:rPr lang="en-US" sz="6400" dirty="0" smtClean="0">
                <a:latin typeface="Times New Roman" panose="02020603050405020304" pitchFamily="18" charset="0"/>
                <a:cs typeface="Times New Roman" panose="02020603050405020304" pitchFamily="18" charset="0"/>
              </a:rPr>
              <a:t>Hour </a:t>
            </a:r>
            <a:r>
              <a:rPr lang="en-US" sz="6400" dirty="0">
                <a:latin typeface="Times New Roman" panose="02020603050405020304" pitchFamily="18" charset="0"/>
                <a:cs typeface="Times New Roman" panose="02020603050405020304" pitchFamily="18" charset="0"/>
              </a:rPr>
              <a:t>of the day</a:t>
            </a:r>
          </a:p>
          <a:p>
            <a:pPr lvl="0"/>
            <a:r>
              <a:rPr lang="en-US" sz="6400" dirty="0">
                <a:latin typeface="Times New Roman" panose="02020603050405020304" pitchFamily="18" charset="0"/>
                <a:cs typeface="Times New Roman" panose="02020603050405020304" pitchFamily="18" charset="0"/>
              </a:rPr>
              <a:t>Date (year-month-day)</a:t>
            </a:r>
          </a:p>
          <a:p>
            <a:pPr lvl="0"/>
            <a:r>
              <a:rPr lang="en-US" sz="6400" dirty="0">
                <a:latin typeface="Times New Roman" panose="02020603050405020304" pitchFamily="18" charset="0"/>
                <a:cs typeface="Times New Roman" panose="02020603050405020304" pitchFamily="18" charset="0"/>
              </a:rPr>
              <a:t>Temperature (in Celsius)</a:t>
            </a:r>
          </a:p>
          <a:p>
            <a:pPr lvl="0"/>
            <a:r>
              <a:rPr lang="en-US" sz="6400" dirty="0">
                <a:latin typeface="Times New Roman" panose="02020603050405020304" pitchFamily="18" charset="0"/>
                <a:cs typeface="Times New Roman" panose="02020603050405020304" pitchFamily="18" charset="0"/>
              </a:rPr>
              <a:t>Humidity (as a percentage)</a:t>
            </a:r>
          </a:p>
          <a:p>
            <a:pPr lvl="0"/>
            <a:r>
              <a:rPr lang="en-US" sz="6400" dirty="0">
                <a:latin typeface="Times New Roman" panose="02020603050405020304" pitchFamily="18" charset="0"/>
                <a:cs typeface="Times New Roman" panose="02020603050405020304" pitchFamily="18" charset="0"/>
              </a:rPr>
              <a:t>Wind speed (in m/s)</a:t>
            </a:r>
          </a:p>
          <a:p>
            <a:pPr lvl="0"/>
            <a:r>
              <a:rPr lang="en-US" sz="6400" dirty="0">
                <a:latin typeface="Times New Roman" panose="02020603050405020304" pitchFamily="18" charset="0"/>
                <a:cs typeface="Times New Roman" panose="02020603050405020304" pitchFamily="18" charset="0"/>
              </a:rPr>
              <a:t>Visibility (in 10m)</a:t>
            </a:r>
          </a:p>
          <a:p>
            <a:pPr lvl="0"/>
            <a:r>
              <a:rPr lang="en-US" sz="6400" dirty="0">
                <a:latin typeface="Times New Roman" panose="02020603050405020304" pitchFamily="18" charset="0"/>
                <a:cs typeface="Times New Roman" panose="02020603050405020304" pitchFamily="18" charset="0"/>
              </a:rPr>
              <a:t>Dew point temperature (in Celsius)</a:t>
            </a:r>
          </a:p>
          <a:p>
            <a:pPr lvl="0"/>
            <a:r>
              <a:rPr lang="en-US" sz="6400" dirty="0">
                <a:latin typeface="Times New Roman" panose="02020603050405020304" pitchFamily="18" charset="0"/>
                <a:cs typeface="Times New Roman" panose="02020603050405020304" pitchFamily="18" charset="0"/>
              </a:rPr>
              <a:t>Solar radiation (in MJ/m2)</a:t>
            </a:r>
          </a:p>
          <a:p>
            <a:pPr lvl="0"/>
            <a:r>
              <a:rPr lang="en-US" sz="6400" dirty="0">
                <a:latin typeface="Times New Roman" panose="02020603050405020304" pitchFamily="18" charset="0"/>
                <a:cs typeface="Times New Roman" panose="02020603050405020304" pitchFamily="18" charset="0"/>
              </a:rPr>
              <a:t>Rainfall (in mm)</a:t>
            </a:r>
          </a:p>
          <a:p>
            <a:pPr lvl="0"/>
            <a:r>
              <a:rPr lang="en-US" sz="6400" dirty="0">
                <a:latin typeface="Times New Roman" panose="02020603050405020304" pitchFamily="18" charset="0"/>
                <a:cs typeface="Times New Roman" panose="02020603050405020304" pitchFamily="18" charset="0"/>
              </a:rPr>
              <a:t>Snowfall (in cm)</a:t>
            </a:r>
          </a:p>
          <a:p>
            <a:pPr lvl="0"/>
            <a:r>
              <a:rPr lang="en-US" sz="6400" dirty="0">
                <a:latin typeface="Times New Roman" panose="02020603050405020304" pitchFamily="18" charset="0"/>
                <a:cs typeface="Times New Roman" panose="02020603050405020304" pitchFamily="18" charset="0"/>
              </a:rPr>
              <a:t>Seasons (categorical variable: Winter, Spring, Summer, Autumn)</a:t>
            </a:r>
          </a:p>
          <a:p>
            <a:pPr lvl="0"/>
            <a:r>
              <a:rPr lang="en-US" sz="6400" dirty="0">
                <a:latin typeface="Times New Roman" panose="02020603050405020304" pitchFamily="18" charset="0"/>
                <a:cs typeface="Times New Roman" panose="02020603050405020304" pitchFamily="18" charset="0"/>
              </a:rPr>
              <a:t>Holiday (binary categorical variable: Holiday/No holiday)</a:t>
            </a:r>
          </a:p>
          <a:p>
            <a:pPr lvl="0"/>
            <a:r>
              <a:rPr lang="en-US" sz="6400" dirty="0">
                <a:latin typeface="Times New Roman" panose="02020603050405020304" pitchFamily="18" charset="0"/>
                <a:cs typeface="Times New Roman" panose="02020603050405020304" pitchFamily="18" charset="0"/>
              </a:rPr>
              <a:t>Functional Day (binary categorical variable: </a:t>
            </a:r>
            <a:r>
              <a:rPr lang="en-US" sz="6400" dirty="0" err="1">
                <a:latin typeface="Times New Roman" panose="02020603050405020304" pitchFamily="18" charset="0"/>
                <a:cs typeface="Times New Roman" panose="02020603050405020304" pitchFamily="18" charset="0"/>
              </a:rPr>
              <a:t>NoFunc</a:t>
            </a:r>
            <a:r>
              <a:rPr lang="en-US" sz="6400" dirty="0">
                <a:latin typeface="Times New Roman" panose="02020603050405020304" pitchFamily="18" charset="0"/>
                <a:cs typeface="Times New Roman" panose="02020603050405020304" pitchFamily="18" charset="0"/>
              </a:rPr>
              <a:t>/Functioning hours)</a:t>
            </a:r>
          </a:p>
          <a:p>
            <a:endParaRPr lang="en-US" dirty="0">
              <a:latin typeface="Times New Roman" panose="02020603050405020304" pitchFamily="18" charset="0"/>
              <a:cs typeface="Times New Roman" panose="02020603050405020304"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88730442"/>
      </p:ext>
    </p:extLst>
  </p:cSld>
  <p:clrMapOvr>
    <a:masterClrMapping/>
  </p:clrMapOvr>
  <mc:AlternateContent xmlns:mc="http://schemas.openxmlformats.org/markup-compatibility/2006">
    <mc:Choice xmlns:p14="http://schemas.microsoft.com/office/powerpoint/2010/main" Requires="p14">
      <p:transition spd="slow" p14:dur="2000" advTm="48522"/>
    </mc:Choice>
    <mc:Fallback>
      <p:transition spd="slow" advTm="48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Times New Roman" panose="02020603050405020304" pitchFamily="18" charset="0"/>
                <a:cs typeface="Times New Roman" panose="02020603050405020304" pitchFamily="18" charset="0"/>
              </a:rPr>
              <a:t>Descriptive Statistics and Boxplot</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4"/>
          <a:srcRect l="36110" t="31661" r="19717" b="25182"/>
          <a:stretch/>
        </p:blipFill>
        <p:spPr>
          <a:xfrm>
            <a:off x="5516880" y="1380969"/>
            <a:ext cx="5823073" cy="2185191"/>
          </a:xfrm>
          <a:prstGeom prst="rect">
            <a:avLst/>
          </a:prstGeom>
        </p:spPr>
      </p:pic>
      <p:pic>
        <p:nvPicPr>
          <p:cNvPr id="6" name="Picture 5"/>
          <p:cNvPicPr>
            <a:picLocks noChangeAspect="1"/>
          </p:cNvPicPr>
          <p:nvPr/>
        </p:nvPicPr>
        <p:blipFill rotWithShape="1">
          <a:blip r:embed="rId5"/>
          <a:srcRect l="33562" t="10626" r="15363" b="16532"/>
          <a:stretch/>
        </p:blipFill>
        <p:spPr>
          <a:xfrm>
            <a:off x="5608320" y="3779520"/>
            <a:ext cx="5598160" cy="3078480"/>
          </a:xfrm>
          <a:prstGeom prst="rect">
            <a:avLst/>
          </a:prstGeom>
        </p:spPr>
      </p:pic>
      <p:sp>
        <p:nvSpPr>
          <p:cNvPr id="8" name="Rectangle 7"/>
          <p:cNvSpPr/>
          <p:nvPr/>
        </p:nvSpPr>
        <p:spPr>
          <a:xfrm>
            <a:off x="713822" y="1678579"/>
            <a:ext cx="5107337" cy="2862322"/>
          </a:xfrm>
          <a:prstGeom prst="rect">
            <a:avLst/>
          </a:prstGeom>
        </p:spPr>
        <p:txBody>
          <a:bodyPr wrap="square">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There are 8760 observations in the dataset.</a:t>
            </a: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Descriptive </a:t>
            </a:r>
            <a:r>
              <a:rPr lang="en-US" dirty="0">
                <a:latin typeface="Times New Roman" panose="02020603050405020304" pitchFamily="18" charset="0"/>
                <a:cs typeface="Times New Roman" panose="02020603050405020304" pitchFamily="18" charset="0"/>
              </a:rPr>
              <a:t>statistics </a:t>
            </a:r>
            <a:r>
              <a:rPr lang="en-US" dirty="0" smtClean="0">
                <a:latin typeface="Times New Roman" panose="02020603050405020304" pitchFamily="18" charset="0"/>
                <a:cs typeface="Times New Roman" panose="02020603050405020304" pitchFamily="18" charset="0"/>
              </a:rPr>
              <a:t>show </a:t>
            </a:r>
            <a:r>
              <a:rPr lang="en-US" dirty="0">
                <a:latin typeface="Times New Roman" panose="02020603050405020304" pitchFamily="18" charset="0"/>
                <a:cs typeface="Times New Roman" panose="02020603050405020304" pitchFamily="18" charset="0"/>
              </a:rPr>
              <a:t>an average Rented Bike Count of 704.60 with significant daily fluctuations (</a:t>
            </a:r>
            <a:r>
              <a:rPr lang="en-US" dirty="0" err="1">
                <a:latin typeface="Times New Roman" panose="02020603050405020304" pitchFamily="18" charset="0"/>
                <a:cs typeface="Times New Roman" panose="02020603050405020304" pitchFamily="18" charset="0"/>
              </a:rPr>
              <a:t>Std</a:t>
            </a:r>
            <a:r>
              <a:rPr lang="en-US" dirty="0">
                <a:latin typeface="Times New Roman" panose="02020603050405020304" pitchFamily="18" charset="0"/>
                <a:cs typeface="Times New Roman" panose="02020603050405020304" pitchFamily="18" charset="0"/>
              </a:rPr>
              <a:t> Dev: 644.99</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Boxplot </a:t>
            </a:r>
            <a:r>
              <a:rPr lang="en-US" dirty="0">
                <a:latin typeface="Times New Roman" panose="02020603050405020304" pitchFamily="18" charset="0"/>
                <a:cs typeface="Times New Roman" panose="02020603050405020304" pitchFamily="18" charset="0"/>
              </a:rPr>
              <a:t>analysis shows </a:t>
            </a:r>
            <a:r>
              <a:rPr lang="en-US" dirty="0" smtClean="0">
                <a:latin typeface="Times New Roman" panose="02020603050405020304" pitchFamily="18" charset="0"/>
                <a:cs typeface="Times New Roman" panose="02020603050405020304" pitchFamily="18" charset="0"/>
              </a:rPr>
              <a:t>seasonal </a:t>
            </a:r>
            <a:r>
              <a:rPr lang="en-US" dirty="0">
                <a:latin typeface="Times New Roman" panose="02020603050405020304" pitchFamily="18" charset="0"/>
                <a:cs typeface="Times New Roman" panose="02020603050405020304" pitchFamily="18" charset="0"/>
              </a:rPr>
              <a:t>trends, with higher rental counts in Summer and Autumn, suggesting </a:t>
            </a:r>
            <a:r>
              <a:rPr lang="en-US" dirty="0" smtClean="0">
                <a:latin typeface="Times New Roman" panose="02020603050405020304" pitchFamily="18" charset="0"/>
                <a:cs typeface="Times New Roman" panose="02020603050405020304" pitchFamily="18" charset="0"/>
              </a:rPr>
              <a:t>higher rental counts in warmer weather.</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36554682"/>
      </p:ext>
    </p:extLst>
  </p:cSld>
  <p:clrMapOvr>
    <a:masterClrMapping/>
  </p:clrMapOvr>
  <mc:AlternateContent xmlns:mc="http://schemas.openxmlformats.org/markup-compatibility/2006">
    <mc:Choice xmlns:p14="http://schemas.microsoft.com/office/powerpoint/2010/main" Requires="p14">
      <p:transition spd="slow" p14:dur="2000" advTm="44489"/>
    </mc:Choice>
    <mc:Fallback>
      <p:transition spd="slow" advTm="44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1392" y="222337"/>
            <a:ext cx="7958331" cy="1077229"/>
          </a:xfrm>
        </p:spPr>
        <p:txBody>
          <a:bodyPr/>
          <a:lstStyle/>
          <a:p>
            <a:pPr algn="l"/>
            <a:r>
              <a:rPr lang="en-US" dirty="0" smtClean="0">
                <a:latin typeface="Times New Roman" panose="02020603050405020304" pitchFamily="18" charset="0"/>
                <a:cs typeface="Times New Roman" panose="02020603050405020304" pitchFamily="18" charset="0"/>
              </a:rPr>
              <a:t>Scatter Plot and Histogram</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4"/>
          <a:srcRect l="33325" t="18980" r="15206" b="16558"/>
          <a:stretch/>
        </p:blipFill>
        <p:spPr>
          <a:xfrm>
            <a:off x="5722071" y="950536"/>
            <a:ext cx="5618374" cy="2923880"/>
          </a:xfrm>
          <a:prstGeom prst="rect">
            <a:avLst/>
          </a:prstGeom>
        </p:spPr>
      </p:pic>
      <p:sp>
        <p:nvSpPr>
          <p:cNvPr id="5" name="Rectangle 4"/>
          <p:cNvSpPr/>
          <p:nvPr/>
        </p:nvSpPr>
        <p:spPr>
          <a:xfrm>
            <a:off x="745957" y="1225689"/>
            <a:ext cx="4345858" cy="5632311"/>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Scatterplot analysis </a:t>
            </a:r>
            <a:r>
              <a:rPr lang="en-US" dirty="0" smtClean="0">
                <a:latin typeface="Times New Roman" panose="02020603050405020304" pitchFamily="18" charset="0"/>
                <a:cs typeface="Times New Roman" panose="02020603050405020304" pitchFamily="18" charset="0"/>
              </a:rPr>
              <a:t>show a clear </a:t>
            </a:r>
            <a:r>
              <a:rPr lang="en-US" dirty="0">
                <a:latin typeface="Times New Roman" panose="02020603050405020304" pitchFamily="18" charset="0"/>
                <a:cs typeface="Times New Roman" panose="02020603050405020304" pitchFamily="18" charset="0"/>
              </a:rPr>
              <a:t>positive correlation between Temperature and Rented Bike Count, implying that warmer weather encourages bike rentals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pattern </a:t>
            </a:r>
            <a:r>
              <a:rPr lang="en-US" dirty="0">
                <a:latin typeface="Times New Roman" panose="02020603050405020304" pitchFamily="18" charset="0"/>
                <a:cs typeface="Times New Roman" panose="02020603050405020304" pitchFamily="18" charset="0"/>
              </a:rPr>
              <a:t>indicates increased variance in rentals as temperatures rise, which may suggest other factors also influence </a:t>
            </a:r>
            <a:r>
              <a:rPr lang="en-US" dirty="0" smtClean="0">
                <a:latin typeface="Times New Roman" panose="02020603050405020304" pitchFamily="18" charset="0"/>
                <a:cs typeface="Times New Roman" panose="02020603050405020304" pitchFamily="18" charset="0"/>
              </a:rPr>
              <a:t>rent count </a:t>
            </a:r>
            <a:r>
              <a:rPr lang="en-US" dirty="0">
                <a:latin typeface="Times New Roman" panose="02020603050405020304" pitchFamily="18" charset="0"/>
                <a:cs typeface="Times New Roman" panose="02020603050405020304" pitchFamily="18" charset="0"/>
              </a:rPr>
              <a:t>during warmer </a:t>
            </a:r>
            <a:r>
              <a:rPr lang="en-US" dirty="0" smtClean="0">
                <a:latin typeface="Times New Roman" panose="02020603050405020304" pitchFamily="18" charset="0"/>
                <a:cs typeface="Times New Roman" panose="02020603050405020304" pitchFamily="18" charset="0"/>
              </a:rPr>
              <a:t>weather, and It makes sense how people wouldn’t want to use public transport during colder weather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histogram likely indicates that there are many days with lower "Rented Bike Counts" and fewer days with very high rental counts, suggested by the decrease in bar height as the bike count increases.</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normal distribution curve indicates that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data does not follow a perfect normal distribution, </a:t>
            </a:r>
            <a:r>
              <a:rPr lang="en-US" dirty="0" smtClean="0">
                <a:latin typeface="Times New Roman" panose="02020603050405020304" pitchFamily="18" charset="0"/>
                <a:cs typeface="Times New Roman" panose="02020603050405020304" pitchFamily="18" charset="0"/>
              </a:rPr>
              <a:t>showcasing the </a:t>
            </a:r>
            <a:r>
              <a:rPr lang="en-US" dirty="0">
                <a:latin typeface="Times New Roman" panose="02020603050405020304" pitchFamily="18" charset="0"/>
                <a:cs typeface="Times New Roman" panose="02020603050405020304" pitchFamily="18" charset="0"/>
              </a:rPr>
              <a:t>complexity of rental behavior</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p:txBody>
      </p:sp>
      <p:pic>
        <p:nvPicPr>
          <p:cNvPr id="6" name="Picture 5"/>
          <p:cNvPicPr>
            <a:picLocks noChangeAspect="1"/>
          </p:cNvPicPr>
          <p:nvPr/>
        </p:nvPicPr>
        <p:blipFill rotWithShape="1">
          <a:blip r:embed="rId5"/>
          <a:srcRect l="33338" t="10742" r="16009" b="17907"/>
          <a:stretch/>
        </p:blipFill>
        <p:spPr>
          <a:xfrm>
            <a:off x="5722071" y="4064000"/>
            <a:ext cx="5618374" cy="2704445"/>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978967"/>
      </p:ext>
    </p:extLst>
  </p:cSld>
  <p:clrMapOvr>
    <a:masterClrMapping/>
  </p:clrMapOvr>
  <mc:AlternateContent xmlns:mc="http://schemas.openxmlformats.org/markup-compatibility/2006">
    <mc:Choice xmlns:p14="http://schemas.microsoft.com/office/powerpoint/2010/main" Requires="p14">
      <p:transition spd="slow" p14:dur="2000" advTm="47028"/>
    </mc:Choice>
    <mc:Fallback>
      <p:transition spd="slow" advTm="47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6128" y="89338"/>
            <a:ext cx="7958331" cy="1077229"/>
          </a:xfrm>
        </p:spPr>
        <p:txBody>
          <a:bodyPr/>
          <a:lstStyle/>
          <a:p>
            <a:pPr algn="l"/>
            <a:r>
              <a:rPr lang="en-US" dirty="0" smtClean="0">
                <a:latin typeface="Times New Roman" panose="02020603050405020304" pitchFamily="18" charset="0"/>
                <a:cs typeface="Times New Roman" panose="02020603050405020304" pitchFamily="18" charset="0"/>
              </a:rPr>
              <a:t>Model Building and Issues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61639" y="2817986"/>
            <a:ext cx="5929334" cy="2224726"/>
          </a:xfrm>
        </p:spPr>
        <p:txBody>
          <a:bodyPr>
            <a:normAutofit fontScale="25000" lnSpcReduction="20000"/>
          </a:bodyPr>
          <a:lstStyle/>
          <a:p>
            <a:r>
              <a:rPr lang="en-US" sz="7200" dirty="0" smtClean="0">
                <a:latin typeface="Times New Roman" panose="02020603050405020304" pitchFamily="18" charset="0"/>
                <a:cs typeface="Times New Roman" panose="02020603050405020304" pitchFamily="18" charset="0"/>
              </a:rPr>
              <a:t>A linear regression model was used, and dummy variables were made for the categorical variables Seasons, Holiday, and Functioning Day.</a:t>
            </a:r>
          </a:p>
          <a:p>
            <a:r>
              <a:rPr lang="en-US" sz="7200" dirty="0" smtClean="0">
                <a:latin typeface="Times New Roman" panose="02020603050405020304" pitchFamily="18" charset="0"/>
                <a:cs typeface="Times New Roman" panose="02020603050405020304" pitchFamily="18" charset="0"/>
              </a:rPr>
              <a:t>The initial model used all variables: Hour </a:t>
            </a:r>
            <a:r>
              <a:rPr lang="en-US" sz="7200" dirty="0">
                <a:latin typeface="Times New Roman" panose="02020603050405020304" pitchFamily="18" charset="0"/>
                <a:cs typeface="Times New Roman" panose="02020603050405020304" pitchFamily="18" charset="0"/>
              </a:rPr>
              <a:t>Temperature Humidity </a:t>
            </a:r>
            <a:r>
              <a:rPr lang="en-US" sz="7200" dirty="0" err="1" smtClean="0">
                <a:latin typeface="Times New Roman" panose="02020603050405020304" pitchFamily="18" charset="0"/>
                <a:cs typeface="Times New Roman" panose="02020603050405020304" pitchFamily="18" charset="0"/>
              </a:rPr>
              <a:t>Wind_speed</a:t>
            </a:r>
            <a:r>
              <a:rPr lang="en-US" sz="7200" dirty="0" smtClean="0">
                <a:latin typeface="Times New Roman" panose="02020603050405020304" pitchFamily="18" charset="0"/>
                <a:cs typeface="Times New Roman" panose="02020603050405020304" pitchFamily="18" charset="0"/>
              </a:rPr>
              <a:t> </a:t>
            </a:r>
            <a:r>
              <a:rPr lang="en-US" sz="7200" dirty="0" err="1" smtClean="0">
                <a:latin typeface="Times New Roman" panose="02020603050405020304" pitchFamily="18" charset="0"/>
                <a:cs typeface="Times New Roman" panose="02020603050405020304" pitchFamily="18" charset="0"/>
              </a:rPr>
              <a:t>Dew_point_temperature</a:t>
            </a:r>
            <a:r>
              <a:rPr lang="en-US" sz="7200" dirty="0" smtClean="0">
                <a:latin typeface="Times New Roman" panose="02020603050405020304" pitchFamily="18" charset="0"/>
                <a:cs typeface="Times New Roman" panose="02020603050405020304" pitchFamily="18" charset="0"/>
              </a:rPr>
              <a:t> </a:t>
            </a:r>
            <a:r>
              <a:rPr lang="en-US" sz="7200" dirty="0">
                <a:latin typeface="Times New Roman" panose="02020603050405020304" pitchFamily="18" charset="0"/>
                <a:cs typeface="Times New Roman" panose="02020603050405020304" pitchFamily="18" charset="0"/>
              </a:rPr>
              <a:t>Visibility </a:t>
            </a:r>
            <a:r>
              <a:rPr lang="en-US" sz="7200" dirty="0" err="1">
                <a:latin typeface="Times New Roman" panose="02020603050405020304" pitchFamily="18" charset="0"/>
                <a:cs typeface="Times New Roman" panose="02020603050405020304" pitchFamily="18" charset="0"/>
              </a:rPr>
              <a:t>Solar_Radiation</a:t>
            </a:r>
            <a:r>
              <a:rPr lang="en-US" sz="7200" dirty="0">
                <a:latin typeface="Times New Roman" panose="02020603050405020304" pitchFamily="18" charset="0"/>
                <a:cs typeface="Times New Roman" panose="02020603050405020304" pitchFamily="18" charset="0"/>
              </a:rPr>
              <a:t> Rainfall Snowfall </a:t>
            </a:r>
            <a:r>
              <a:rPr lang="en-US" sz="7200" dirty="0" err="1">
                <a:latin typeface="Times New Roman" panose="02020603050405020304" pitchFamily="18" charset="0"/>
                <a:cs typeface="Times New Roman" panose="02020603050405020304" pitchFamily="18" charset="0"/>
              </a:rPr>
              <a:t>dummy_Spring</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dummy_Summer</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dummy_Autumn</a:t>
            </a:r>
            <a:r>
              <a:rPr lang="en-US" sz="7200" dirty="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dummy_Holiday</a:t>
            </a:r>
            <a:r>
              <a:rPr lang="en-US" sz="7200" dirty="0">
                <a:latin typeface="Times New Roman" panose="02020603050405020304" pitchFamily="18" charset="0"/>
                <a:cs typeface="Times New Roman" panose="02020603050405020304" pitchFamily="18" charset="0"/>
              </a:rPr>
              <a:t> </a:t>
            </a:r>
            <a:r>
              <a:rPr lang="en-US" sz="7200" dirty="0" err="1" smtClean="0">
                <a:latin typeface="Times New Roman" panose="02020603050405020304" pitchFamily="18" charset="0"/>
                <a:cs typeface="Times New Roman" panose="02020603050405020304" pitchFamily="18" charset="0"/>
              </a:rPr>
              <a:t>dummy_FunctioningDay</a:t>
            </a:r>
            <a:r>
              <a:rPr lang="en-US" sz="7200" dirty="0" smtClean="0">
                <a:latin typeface="Times New Roman" panose="02020603050405020304" pitchFamily="18" charset="0"/>
                <a:cs typeface="Times New Roman" panose="02020603050405020304" pitchFamily="18" charset="0"/>
              </a:rPr>
              <a:t>.</a:t>
            </a:r>
          </a:p>
          <a:p>
            <a:r>
              <a:rPr lang="en-US" sz="7200" dirty="0">
                <a:latin typeface="Times New Roman" panose="02020603050405020304" pitchFamily="18" charset="0"/>
                <a:cs typeface="Times New Roman" panose="02020603050405020304" pitchFamily="18" charset="0"/>
              </a:rPr>
              <a:t>The </a:t>
            </a:r>
            <a:r>
              <a:rPr lang="en-US" sz="7200" dirty="0" err="1">
                <a:latin typeface="Times New Roman" panose="02020603050405020304" pitchFamily="18" charset="0"/>
                <a:cs typeface="Times New Roman" panose="02020603050405020304" pitchFamily="18" charset="0"/>
              </a:rPr>
              <a:t>vif</a:t>
            </a:r>
            <a:r>
              <a:rPr lang="en-US" sz="7200" dirty="0">
                <a:latin typeface="Times New Roman" panose="02020603050405020304" pitchFamily="18" charset="0"/>
                <a:cs typeface="Times New Roman" panose="02020603050405020304" pitchFamily="18" charset="0"/>
              </a:rPr>
              <a:t> values for humidity, temperature and dew point temperature </a:t>
            </a:r>
            <a:r>
              <a:rPr lang="en-US" sz="7200" dirty="0" smtClean="0">
                <a:latin typeface="Times New Roman" panose="02020603050405020304" pitchFamily="18" charset="0"/>
                <a:cs typeface="Times New Roman" panose="02020603050405020304" pitchFamily="18" charset="0"/>
              </a:rPr>
              <a:t>were </a:t>
            </a:r>
            <a:r>
              <a:rPr lang="en-US" sz="7200" dirty="0">
                <a:latin typeface="Times New Roman" panose="02020603050405020304" pitchFamily="18" charset="0"/>
                <a:cs typeface="Times New Roman" panose="02020603050405020304" pitchFamily="18" charset="0"/>
              </a:rPr>
              <a:t>very high and </a:t>
            </a:r>
            <a:r>
              <a:rPr lang="en-US" sz="7200" dirty="0" smtClean="0">
                <a:latin typeface="Times New Roman" panose="02020603050405020304" pitchFamily="18" charset="0"/>
                <a:cs typeface="Times New Roman" panose="02020603050405020304" pitchFamily="18" charset="0"/>
              </a:rPr>
              <a:t>had </a:t>
            </a:r>
            <a:r>
              <a:rPr lang="en-US" sz="7200" dirty="0">
                <a:latin typeface="Times New Roman" panose="02020603050405020304" pitchFamily="18" charset="0"/>
                <a:cs typeface="Times New Roman" panose="02020603050405020304" pitchFamily="18" charset="0"/>
              </a:rPr>
              <a:t>high </a:t>
            </a:r>
            <a:r>
              <a:rPr lang="en-US" sz="7200" dirty="0" err="1">
                <a:latin typeface="Times New Roman" panose="02020603050405020304" pitchFamily="18" charset="0"/>
                <a:cs typeface="Times New Roman" panose="02020603050405020304" pitchFamily="18" charset="0"/>
              </a:rPr>
              <a:t>multicollinearity</a:t>
            </a:r>
            <a:r>
              <a:rPr lang="en-US" sz="7200" dirty="0">
                <a:latin typeface="Times New Roman" panose="02020603050405020304" pitchFamily="18" charset="0"/>
                <a:cs typeface="Times New Roman" panose="02020603050405020304" pitchFamily="18" charset="0"/>
              </a:rPr>
              <a:t>, which makes sense as they are all weather conditions. Since the highest </a:t>
            </a:r>
            <a:r>
              <a:rPr lang="en-US" sz="7200" dirty="0" err="1">
                <a:latin typeface="Times New Roman" panose="02020603050405020304" pitchFamily="18" charset="0"/>
                <a:cs typeface="Times New Roman" panose="02020603050405020304" pitchFamily="18" charset="0"/>
              </a:rPr>
              <a:t>vif</a:t>
            </a:r>
            <a:r>
              <a:rPr lang="en-US" sz="7200" dirty="0">
                <a:latin typeface="Times New Roman" panose="02020603050405020304" pitchFamily="18" charset="0"/>
                <a:cs typeface="Times New Roman" panose="02020603050405020304" pitchFamily="18" charset="0"/>
              </a:rPr>
              <a:t> </a:t>
            </a:r>
            <a:r>
              <a:rPr lang="en-US" sz="7200" dirty="0" smtClean="0">
                <a:latin typeface="Times New Roman" panose="02020603050405020304" pitchFamily="18" charset="0"/>
                <a:cs typeface="Times New Roman" panose="02020603050405020304" pitchFamily="18" charset="0"/>
              </a:rPr>
              <a:t>was </a:t>
            </a:r>
            <a:r>
              <a:rPr lang="en-US" sz="7200" dirty="0">
                <a:latin typeface="Times New Roman" panose="02020603050405020304" pitchFamily="18" charset="0"/>
                <a:cs typeface="Times New Roman" panose="02020603050405020304" pitchFamily="18" charset="0"/>
              </a:rPr>
              <a:t>117 for dew point temperature </a:t>
            </a:r>
            <a:r>
              <a:rPr lang="en-US" sz="7200" dirty="0" smtClean="0">
                <a:latin typeface="Times New Roman" panose="02020603050405020304" pitchFamily="18" charset="0"/>
                <a:cs typeface="Times New Roman" panose="02020603050405020304" pitchFamily="18" charset="0"/>
              </a:rPr>
              <a:t>it was removed. Removing it fixed </a:t>
            </a:r>
            <a:r>
              <a:rPr lang="en-US" sz="7200" dirty="0">
                <a:latin typeface="Times New Roman" panose="02020603050405020304" pitchFamily="18" charset="0"/>
                <a:cs typeface="Times New Roman" panose="02020603050405020304" pitchFamily="18" charset="0"/>
              </a:rPr>
              <a:t>all other </a:t>
            </a:r>
            <a:r>
              <a:rPr lang="en-US" sz="7200" dirty="0" err="1">
                <a:latin typeface="Times New Roman" panose="02020603050405020304" pitchFamily="18" charset="0"/>
                <a:cs typeface="Times New Roman" panose="02020603050405020304" pitchFamily="18" charset="0"/>
              </a:rPr>
              <a:t>vif</a:t>
            </a:r>
            <a:r>
              <a:rPr lang="en-US" sz="7200" dirty="0">
                <a:latin typeface="Times New Roman" panose="02020603050405020304" pitchFamily="18" charset="0"/>
                <a:cs typeface="Times New Roman" panose="02020603050405020304" pitchFamily="18" charset="0"/>
              </a:rPr>
              <a:t> values and made them </a:t>
            </a:r>
            <a:r>
              <a:rPr lang="en-US" sz="7200" dirty="0" smtClean="0">
                <a:latin typeface="Times New Roman" panose="02020603050405020304" pitchFamily="18" charset="0"/>
                <a:cs typeface="Times New Roman" panose="02020603050405020304" pitchFamily="18" charset="0"/>
              </a:rPr>
              <a:t>less than </a:t>
            </a:r>
            <a:r>
              <a:rPr lang="en-US" sz="7200" dirty="0">
                <a:latin typeface="Times New Roman" panose="02020603050405020304" pitchFamily="18" charset="0"/>
                <a:cs typeface="Times New Roman" panose="02020603050405020304" pitchFamily="18" charset="0"/>
              </a:rPr>
              <a:t>10</a:t>
            </a:r>
            <a:r>
              <a:rPr lang="en-US" sz="7200" dirty="0" smtClean="0">
                <a:latin typeface="Times New Roman" panose="02020603050405020304" pitchFamily="18" charset="0"/>
                <a:cs typeface="Times New Roman" panose="02020603050405020304" pitchFamily="18" charset="0"/>
              </a:rPr>
              <a:t>. </a:t>
            </a:r>
            <a:r>
              <a:rPr lang="en-US" sz="7200" dirty="0" err="1">
                <a:latin typeface="Times New Roman" panose="02020603050405020304" pitchFamily="18" charset="0"/>
                <a:cs typeface="Times New Roman" panose="02020603050405020304" pitchFamily="18" charset="0"/>
              </a:rPr>
              <a:t>Adj</a:t>
            </a:r>
            <a:r>
              <a:rPr lang="en-US" sz="7200" dirty="0">
                <a:latin typeface="Times New Roman" panose="02020603050405020304" pitchFamily="18" charset="0"/>
                <a:cs typeface="Times New Roman" panose="02020603050405020304" pitchFamily="18" charset="0"/>
              </a:rPr>
              <a:t> r2 dropped to 0.5493 from 0.5497, which means </a:t>
            </a:r>
            <a:r>
              <a:rPr lang="en-US" sz="7200" dirty="0" smtClean="0">
                <a:latin typeface="Times New Roman" panose="02020603050405020304" pitchFamily="18" charset="0"/>
                <a:cs typeface="Times New Roman" panose="02020603050405020304" pitchFamily="18" charset="0"/>
              </a:rPr>
              <a:t>removing dew </a:t>
            </a:r>
            <a:r>
              <a:rPr lang="en-US" sz="7200" dirty="0">
                <a:latin typeface="Times New Roman" panose="02020603050405020304" pitchFamily="18" charset="0"/>
                <a:cs typeface="Times New Roman" panose="02020603050405020304" pitchFamily="18" charset="0"/>
              </a:rPr>
              <a:t>point temp did not significantly reduce the model's ability to explain the variance in the rented bike count.</a:t>
            </a:r>
            <a:endParaRPr lang="en-US" sz="7200" dirty="0">
              <a:latin typeface="Times New Roman" panose="02020603050405020304" pitchFamily="18" charset="0"/>
              <a:cs typeface="Times New Roman" panose="02020603050405020304" pitchFamily="18" charset="0"/>
            </a:endParaRPr>
          </a:p>
          <a:p>
            <a:r>
              <a:rPr lang="en-US" sz="7200" dirty="0" smtClean="0">
                <a:latin typeface="Times New Roman" panose="02020603050405020304" pitchFamily="18" charset="0"/>
                <a:cs typeface="Times New Roman" panose="02020603050405020304" pitchFamily="18" charset="0"/>
              </a:rPr>
              <a:t>There were a lot of influential points and outliers, and after </a:t>
            </a:r>
            <a:r>
              <a:rPr lang="en-US" sz="7200" dirty="0">
                <a:latin typeface="Times New Roman" panose="02020603050405020304" pitchFamily="18" charset="0"/>
                <a:cs typeface="Times New Roman" panose="02020603050405020304" pitchFamily="18" charset="0"/>
              </a:rPr>
              <a:t>cleaning data and taking out outliers and influential point rows </a:t>
            </a:r>
            <a:r>
              <a:rPr lang="en-US" sz="7200" dirty="0" err="1">
                <a:latin typeface="Times New Roman" panose="02020603050405020304" pitchFamily="18" charset="0"/>
                <a:cs typeface="Times New Roman" panose="02020603050405020304" pitchFamily="18" charset="0"/>
              </a:rPr>
              <a:t>adj</a:t>
            </a:r>
            <a:r>
              <a:rPr lang="en-US" sz="7200" dirty="0">
                <a:latin typeface="Times New Roman" panose="02020603050405020304" pitchFamily="18" charset="0"/>
                <a:cs typeface="Times New Roman" panose="02020603050405020304" pitchFamily="18" charset="0"/>
              </a:rPr>
              <a:t> R^2 went up to 0.5832 from </a:t>
            </a:r>
            <a:r>
              <a:rPr lang="en-US" sz="7200" dirty="0" smtClean="0">
                <a:latin typeface="Times New Roman" panose="02020603050405020304" pitchFamily="18" charset="0"/>
                <a:cs typeface="Times New Roman" panose="02020603050405020304" pitchFamily="18" charset="0"/>
              </a:rPr>
              <a:t>0.5493.</a:t>
            </a:r>
            <a:endParaRPr lang="en-US" sz="72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4"/>
          <a:srcRect l="34988" t="15206" r="16527" b="21944"/>
          <a:stretch/>
        </p:blipFill>
        <p:spPr>
          <a:xfrm>
            <a:off x="6590973" y="3779520"/>
            <a:ext cx="4744720" cy="3078480"/>
          </a:xfrm>
          <a:prstGeom prst="rect">
            <a:avLst/>
          </a:prstGeom>
        </p:spPr>
      </p:pic>
      <p:pic>
        <p:nvPicPr>
          <p:cNvPr id="6" name="Picture 5"/>
          <p:cNvPicPr>
            <a:picLocks noChangeAspect="1"/>
          </p:cNvPicPr>
          <p:nvPr/>
        </p:nvPicPr>
        <p:blipFill rotWithShape="1">
          <a:blip r:embed="rId5"/>
          <a:srcRect l="34027" t="12272" r="16551" b="19004"/>
          <a:stretch/>
        </p:blipFill>
        <p:spPr>
          <a:xfrm>
            <a:off x="6590973" y="701039"/>
            <a:ext cx="4744720" cy="3123781"/>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59426537"/>
      </p:ext>
    </p:extLst>
  </p:cSld>
  <p:clrMapOvr>
    <a:masterClrMapping/>
  </p:clrMapOvr>
  <mc:AlternateContent xmlns:mc="http://schemas.openxmlformats.org/markup-compatibility/2006">
    <mc:Choice xmlns:p14="http://schemas.microsoft.com/office/powerpoint/2010/main" Requires="p14">
      <p:transition spd="slow" p14:dur="2000" advTm="100781"/>
    </mc:Choice>
    <mc:Fallback>
      <p:transition spd="slow" advTm="100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0208" y="808056"/>
            <a:ext cx="7958331" cy="1077229"/>
          </a:xfrm>
        </p:spPr>
        <p:txBody>
          <a:bodyPr/>
          <a:lstStyle/>
          <a:p>
            <a:pPr algn="l"/>
            <a:r>
              <a:rPr lang="en-US" dirty="0" smtClean="0">
                <a:latin typeface="Times New Roman" panose="02020603050405020304" pitchFamily="18" charset="0"/>
                <a:cs typeface="Times New Roman" panose="02020603050405020304" pitchFamily="18" charset="0"/>
              </a:rPr>
              <a:t>Selection Methods and Final Model building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9298" y="1463040"/>
            <a:ext cx="6628196" cy="4931185"/>
          </a:xfrm>
        </p:spPr>
        <p:txBody>
          <a:bodyPr>
            <a:normAutofit fontScale="92500" lnSpcReduction="20000"/>
          </a:bodyPr>
          <a:lstStyle/>
          <a:p>
            <a:r>
              <a:rPr lang="en-US" dirty="0" smtClean="0">
                <a:latin typeface="Times New Roman" panose="02020603050405020304" pitchFamily="18" charset="0"/>
                <a:cs typeface="Times New Roman" panose="02020603050405020304" pitchFamily="18" charset="0"/>
              </a:rPr>
              <a:t>Decided on stepwise selection method due to high R^2 value and less variables than </a:t>
            </a:r>
            <a:r>
              <a:rPr lang="en-US" dirty="0" err="1" smtClean="0">
                <a:latin typeface="Times New Roman" panose="02020603050405020304" pitchFamily="18" charset="0"/>
                <a:cs typeface="Times New Roman" panose="02020603050405020304" pitchFamily="18" charset="0"/>
              </a:rPr>
              <a:t>cp</a:t>
            </a:r>
            <a:r>
              <a:rPr lang="en-US" dirty="0" smtClean="0">
                <a:latin typeface="Times New Roman" panose="02020603050405020304" pitchFamily="18" charset="0"/>
                <a:cs typeface="Times New Roman" panose="02020603050405020304" pitchFamily="18" charset="0"/>
              </a:rPr>
              <a:t> and hence took </a:t>
            </a:r>
            <a:r>
              <a:rPr lang="en-US" dirty="0">
                <a:latin typeface="Times New Roman" panose="02020603050405020304" pitchFamily="18" charset="0"/>
                <a:cs typeface="Times New Roman" panose="02020603050405020304" pitchFamily="18" charset="0"/>
              </a:rPr>
              <a:t>out Visibility column for final </a:t>
            </a:r>
            <a:r>
              <a:rPr lang="en-US" dirty="0" smtClean="0">
                <a:latin typeface="Times New Roman" panose="02020603050405020304" pitchFamily="18" charset="0"/>
                <a:cs typeface="Times New Roman" panose="02020603050405020304" pitchFamily="18" charset="0"/>
              </a:rPr>
              <a:t>model. When testing all the selection models, these were the R^2 values from each one: 0.5841 and </a:t>
            </a:r>
            <a:r>
              <a:rPr lang="en-US" dirty="0">
                <a:latin typeface="Times New Roman" panose="02020603050405020304" pitchFamily="18" charset="0"/>
                <a:cs typeface="Times New Roman" panose="02020603050405020304" pitchFamily="18" charset="0"/>
              </a:rPr>
              <a:t>12 </a:t>
            </a:r>
            <a:r>
              <a:rPr lang="en-US" dirty="0" smtClean="0">
                <a:latin typeface="Times New Roman" panose="02020603050405020304" pitchFamily="18" charset="0"/>
                <a:cs typeface="Times New Roman" panose="02020603050405020304" pitchFamily="18" charset="0"/>
              </a:rPr>
              <a:t>variables for </a:t>
            </a:r>
            <a:r>
              <a:rPr lang="en-US" dirty="0" err="1" smtClean="0">
                <a:latin typeface="Times New Roman" panose="02020603050405020304" pitchFamily="18" charset="0"/>
                <a:cs typeface="Times New Roman" panose="02020603050405020304" pitchFamily="18" charset="0"/>
              </a:rPr>
              <a:t>cp</a:t>
            </a:r>
            <a:r>
              <a:rPr lang="en-US" dirty="0" smtClean="0">
                <a:latin typeface="Times New Roman" panose="02020603050405020304" pitchFamily="18" charset="0"/>
                <a:cs typeface="Times New Roman" panose="02020603050405020304" pitchFamily="18" charset="0"/>
              </a:rPr>
              <a:t>, stepwise, and backward. 0.5841 for forward and 13 variables, and 0.5833 for Adjr2 and 12 variables.</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Data was split into training and testing data using 80/20 split. </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All variables are significant as </a:t>
            </a:r>
            <a:r>
              <a:rPr lang="en-US" dirty="0">
                <a:latin typeface="Times New Roman" panose="02020603050405020304" pitchFamily="18" charset="0"/>
                <a:cs typeface="Times New Roman" panose="02020603050405020304" pitchFamily="18" charset="0"/>
              </a:rPr>
              <a:t>their P-values were all less than the significance level </a:t>
            </a:r>
            <a:r>
              <a:rPr lang="en-US" dirty="0" smtClean="0">
                <a:latin typeface="Times New Roman" panose="02020603050405020304" pitchFamily="18" charset="0"/>
                <a:cs typeface="Times New Roman" panose="02020603050405020304" pitchFamily="18" charset="0"/>
              </a:rPr>
              <a:t>P &lt; .05.</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results show that </a:t>
            </a:r>
            <a:r>
              <a:rPr lang="en-US" dirty="0" smtClean="0">
                <a:latin typeface="Times New Roman" panose="02020603050405020304" pitchFamily="18" charset="0"/>
                <a:cs typeface="Times New Roman" panose="02020603050405020304" pitchFamily="18" charset="0"/>
              </a:rPr>
              <a:t>the final model can be used to predict the number of Rented Bike Counts </a:t>
            </a:r>
            <a:r>
              <a:rPr lang="en-US" dirty="0">
                <a:latin typeface="Times New Roman" panose="02020603050405020304" pitchFamily="18" charset="0"/>
                <a:cs typeface="Times New Roman" panose="02020603050405020304" pitchFamily="18" charset="0"/>
              </a:rPr>
              <a:t>with about </a:t>
            </a:r>
            <a:r>
              <a:rPr lang="en-US" dirty="0" smtClean="0">
                <a:latin typeface="Times New Roman" panose="02020603050405020304" pitchFamily="18" charset="0"/>
                <a:cs typeface="Times New Roman" panose="02020603050405020304" pitchFamily="18" charset="0"/>
              </a:rPr>
              <a:t>58% accuracy, with a </a:t>
            </a:r>
            <a:r>
              <a:rPr lang="en-US" dirty="0" err="1" smtClean="0">
                <a:latin typeface="Times New Roman" panose="02020603050405020304" pitchFamily="18" charset="0"/>
                <a:cs typeface="Times New Roman" panose="02020603050405020304" pitchFamily="18" charset="0"/>
              </a:rPr>
              <a:t>yhat</a:t>
            </a:r>
            <a:r>
              <a:rPr lang="en-US" dirty="0" smtClean="0">
                <a:latin typeface="Times New Roman" panose="02020603050405020304" pitchFamily="18" charset="0"/>
                <a:cs typeface="Times New Roman" panose="02020603050405020304" pitchFamily="18" charset="0"/>
              </a:rPr>
              <a:t> value of 0.76316, the square of which gives us a R-Square of 0.58241.</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4"/>
          <a:srcRect l="41206" t="18568" r="23257" b="21193"/>
          <a:stretch/>
        </p:blipFill>
        <p:spPr>
          <a:xfrm>
            <a:off x="7499711" y="1346671"/>
            <a:ext cx="3820160" cy="2666530"/>
          </a:xfrm>
          <a:prstGeom prst="rect">
            <a:avLst/>
          </a:prstGeom>
        </p:spPr>
      </p:pic>
      <p:pic>
        <p:nvPicPr>
          <p:cNvPr id="5" name="Picture 4"/>
          <p:cNvPicPr>
            <a:picLocks noChangeAspect="1"/>
          </p:cNvPicPr>
          <p:nvPr/>
        </p:nvPicPr>
        <p:blipFill rotWithShape="1">
          <a:blip r:embed="rId5"/>
          <a:srcRect l="31957" t="10009" r="14159" b="31431"/>
          <a:stretch/>
        </p:blipFill>
        <p:spPr>
          <a:xfrm>
            <a:off x="7408839" y="4129570"/>
            <a:ext cx="3911032" cy="2631441"/>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01765211"/>
      </p:ext>
    </p:extLst>
  </p:cSld>
  <p:clrMapOvr>
    <a:masterClrMapping/>
  </p:clrMapOvr>
  <mc:AlternateContent xmlns:mc="http://schemas.openxmlformats.org/markup-compatibility/2006">
    <mc:Choice xmlns:p14="http://schemas.microsoft.com/office/powerpoint/2010/main" Requires="p14">
      <p:transition spd="slow" p14:dur="2000" advTm="97274"/>
    </mc:Choice>
    <mc:Fallback>
      <p:transition spd="slow" advTm="97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Final Model Equation	</a:t>
            </a:r>
            <a:endParaRPr lang="en-US" dirty="0"/>
          </a:p>
        </p:txBody>
      </p:sp>
      <p:sp>
        <p:nvSpPr>
          <p:cNvPr id="3" name="Content Placeholder 2"/>
          <p:cNvSpPr>
            <a:spLocks noGrp="1"/>
          </p:cNvSpPr>
          <p:nvPr>
            <p:ph idx="1"/>
          </p:nvPr>
        </p:nvSpPr>
        <p:spPr>
          <a:xfrm>
            <a:off x="653016" y="808056"/>
            <a:ext cx="10515600" cy="4555553"/>
          </a:xfrm>
        </p:spPr>
        <p:txBody>
          <a:bodyPr>
            <a:normAutofit/>
          </a:bodyPr>
          <a:lstStyle/>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new_y</a:t>
            </a:r>
            <a:r>
              <a:rPr lang="en-US" sz="2400" dirty="0">
                <a:latin typeface="Times New Roman" panose="02020603050405020304" pitchFamily="18" charset="0"/>
                <a:cs typeface="Times New Roman" panose="02020603050405020304" pitchFamily="18" charset="0"/>
              </a:rPr>
              <a:t> = -512.75865   + 26.33330 * Hour  + 25.60766 * Temperature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8.20552 * Humidity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15.75782 * </a:t>
            </a:r>
            <a:r>
              <a:rPr lang="en-US" sz="2400" dirty="0" err="1">
                <a:latin typeface="Times New Roman" panose="02020603050405020304" pitchFamily="18" charset="0"/>
                <a:cs typeface="Times New Roman" panose="02020603050405020304" pitchFamily="18" charset="0"/>
              </a:rPr>
              <a:t>Wind_speed</a:t>
            </a:r>
            <a:r>
              <a:rPr lang="en-US" sz="2400" dirty="0">
                <a:latin typeface="Times New Roman" panose="02020603050405020304" pitchFamily="18" charset="0"/>
                <a:cs typeface="Times New Roman" panose="02020603050405020304" pitchFamily="18" charset="0"/>
              </a:rPr>
              <a:t>  - 77.05616 * </a:t>
            </a:r>
            <a:r>
              <a:rPr lang="en-US" sz="2400" dirty="0" err="1">
                <a:latin typeface="Times New Roman" panose="02020603050405020304" pitchFamily="18" charset="0"/>
                <a:cs typeface="Times New Roman" panose="02020603050405020304" pitchFamily="18" charset="0"/>
              </a:rPr>
              <a:t>Solar_Radiation</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55.28560 * Rainfall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30.15287 * Snowfall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214.67249 * </a:t>
            </a:r>
            <a:r>
              <a:rPr lang="en-US" sz="2400" dirty="0" err="1">
                <a:latin typeface="Times New Roman" panose="02020603050405020304" pitchFamily="18" charset="0"/>
                <a:cs typeface="Times New Roman" panose="02020603050405020304" pitchFamily="18" charset="0"/>
              </a:rPr>
              <a:t>dummy_Spring</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192.17746 * </a:t>
            </a:r>
            <a:r>
              <a:rPr lang="en-US" sz="2400" dirty="0" err="1">
                <a:latin typeface="Times New Roman" panose="02020603050405020304" pitchFamily="18" charset="0"/>
                <a:cs typeface="Times New Roman" panose="02020603050405020304" pitchFamily="18" charset="0"/>
              </a:rPr>
              <a:t>dummy_Summer</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351.45104 * </a:t>
            </a:r>
            <a:r>
              <a:rPr lang="en-US" sz="2400" dirty="0" err="1">
                <a:latin typeface="Times New Roman" panose="02020603050405020304" pitchFamily="18" charset="0"/>
                <a:cs typeface="Times New Roman" panose="02020603050405020304" pitchFamily="18" charset="0"/>
              </a:rPr>
              <a:t>dummy_Autumn</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87.53055 * </a:t>
            </a:r>
            <a:r>
              <a:rPr lang="en-US" sz="2400" dirty="0" err="1">
                <a:latin typeface="Times New Roman" panose="02020603050405020304" pitchFamily="18" charset="0"/>
                <a:cs typeface="Times New Roman" panose="02020603050405020304" pitchFamily="18" charset="0"/>
              </a:rPr>
              <a:t>dummy_Holiday</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902.81028 * </a:t>
            </a:r>
            <a:r>
              <a:rPr lang="en-US" sz="2400" dirty="0" err="1" smtClean="0">
                <a:latin typeface="Times New Roman" panose="02020603050405020304" pitchFamily="18" charset="0"/>
                <a:cs typeface="Times New Roman" panose="02020603050405020304" pitchFamily="18" charset="0"/>
              </a:rPr>
              <a:t>dummy_FunctioningDay</a:t>
            </a:r>
            <a:endParaRPr lang="en-US" sz="2400" dirty="0">
              <a:latin typeface="Times New Roman" panose="02020603050405020304" pitchFamily="18" charset="0"/>
              <a:cs typeface="Times New Roman" panose="02020603050405020304" pitchFamily="18" charset="0"/>
            </a:endParaRPr>
          </a:p>
          <a:p>
            <a:endParaRPr lang="en-US" b="0" dirty="0" smtClean="0">
              <a:effectLst/>
            </a:endParaRPr>
          </a:p>
        </p:txBody>
      </p:sp>
      <p:pic>
        <p:nvPicPr>
          <p:cNvPr id="4" name="Picture 3"/>
          <p:cNvPicPr>
            <a:picLocks noChangeAspect="1"/>
          </p:cNvPicPr>
          <p:nvPr/>
        </p:nvPicPr>
        <p:blipFill rotWithShape="1">
          <a:blip r:embed="rId4"/>
          <a:srcRect l="41206" t="18568" r="23257" b="21193"/>
          <a:stretch/>
        </p:blipFill>
        <p:spPr>
          <a:xfrm>
            <a:off x="3769360" y="3946289"/>
            <a:ext cx="4511040" cy="2834640"/>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02371413"/>
      </p:ext>
    </p:extLst>
  </p:cSld>
  <p:clrMapOvr>
    <a:masterClrMapping/>
  </p:clrMapOvr>
  <mc:AlternateContent xmlns:mc="http://schemas.openxmlformats.org/markup-compatibility/2006">
    <mc:Choice xmlns:p14="http://schemas.microsoft.com/office/powerpoint/2010/main" Requires="p14">
      <p:transition spd="slow" p14:dur="2000" advTm="16804"/>
    </mc:Choice>
    <mc:Fallback>
      <p:transition spd="slow" advTm="16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TM16401375[[fn=Madison]]</Template>
  <TotalTime>322</TotalTime>
  <Words>681</Words>
  <Application>Microsoft Office PowerPoint</Application>
  <PresentationFormat>Widescreen</PresentationFormat>
  <Paragraphs>42</Paragraphs>
  <Slides>7</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MS Shell Dlg 2</vt:lpstr>
      <vt:lpstr>Times New Roman</vt:lpstr>
      <vt:lpstr>Wingdings</vt:lpstr>
      <vt:lpstr>Wingdings 3</vt:lpstr>
      <vt:lpstr>Madison</vt:lpstr>
      <vt:lpstr>Seoul Bike Sharing Data</vt:lpstr>
      <vt:lpstr>Variables</vt:lpstr>
      <vt:lpstr>Descriptive Statistics and Boxplot</vt:lpstr>
      <vt:lpstr>Scatter Plot and Histogram</vt:lpstr>
      <vt:lpstr>Model Building and Issues</vt:lpstr>
      <vt:lpstr>Selection Methods and Final Model building</vt:lpstr>
      <vt:lpstr>Final Model Equation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Seoul Bike Sharing Data</dc:title>
  <dc:creator>Ansar Mehdi</dc:creator>
  <cp:lastModifiedBy>Ansar Mehdi</cp:lastModifiedBy>
  <cp:revision>19</cp:revision>
  <dcterms:created xsi:type="dcterms:W3CDTF">2024-03-12T06:50:00Z</dcterms:created>
  <dcterms:modified xsi:type="dcterms:W3CDTF">2024-03-12T12:12:38Z</dcterms:modified>
</cp:coreProperties>
</file>